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81" r:id="rId10"/>
    <p:sldId id="280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2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/>
    <p:restoredTop sz="94351"/>
  </p:normalViewPr>
  <p:slideViewPr>
    <p:cSldViewPr snapToGrid="0" snapToObjects="1" showGuides="1">
      <p:cViewPr varScale="1">
        <p:scale>
          <a:sx n="134" d="100"/>
          <a:sy n="134" d="100"/>
        </p:scale>
        <p:origin x="208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A2786-FF95-3E42-A73D-26D050D84FF3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EA52A-5877-D741-86D7-860342F0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5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2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6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3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C8444-EB9F-2E43-9178-5BC94D44C0A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8A9FA-3358-BE4D-BA3B-469D35CC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 smtClean="0"/>
              <a:t>Statistics </a:t>
            </a:r>
            <a:br>
              <a:rPr lang="en-US" sz="8000" dirty="0" smtClean="0"/>
            </a:br>
            <a:r>
              <a:rPr lang="en-US" sz="8000" dirty="0" smtClean="0"/>
              <a:t>with </a:t>
            </a:r>
            <a:br>
              <a:rPr lang="en-US" sz="8000" dirty="0" smtClean="0"/>
            </a:br>
            <a:r>
              <a:rPr lang="en-US" sz="8000" dirty="0" smtClean="0"/>
              <a:t>Spa            </a:t>
            </a:r>
            <a:r>
              <a:rPr lang="en-US" sz="8000" dirty="0" err="1" smtClean="0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Lecture 6</a:t>
            </a:r>
          </a:p>
          <a:p>
            <a:r>
              <a:rPr lang="en-US" dirty="0" smtClean="0"/>
              <a:t>Julia Schroeder</a:t>
            </a:r>
          </a:p>
          <a:p>
            <a:r>
              <a:rPr lang="en-US" dirty="0" err="1" smtClean="0"/>
              <a:t>Julia.schroeder@imperial.ac.uk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0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8" y="612809"/>
            <a:ext cx="7737121" cy="57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206500"/>
            <a:ext cx="939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206500"/>
            <a:ext cx="9398000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13064" y="5392801"/>
            <a:ext cx="3044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</a:p>
          <a:p>
            <a:r>
              <a:rPr lang="en-US" dirty="0" smtClean="0"/>
              <a:t>5% chance of detecting an effect that does not exist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159752" y="4960874"/>
            <a:ext cx="1353312" cy="86385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206500"/>
            <a:ext cx="9398000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13064" y="5392801"/>
            <a:ext cx="3044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0.05</a:t>
            </a:r>
          </a:p>
          <a:p>
            <a:r>
              <a:rPr lang="en-US" dirty="0" smtClean="0"/>
              <a:t>5% chance of detecting an effect that does not exist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159752" y="4960874"/>
            <a:ext cx="1353312" cy="86385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078224" y="4739920"/>
            <a:ext cx="1728216" cy="7922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3424" y="5521326"/>
            <a:ext cx="3804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II effects depend on statistical power</a:t>
            </a:r>
          </a:p>
          <a:p>
            <a:r>
              <a:rPr lang="en-US" dirty="0" smtClean="0"/>
              <a:t>The bigger the sample size, the smaller the chance for type II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0" y="1224263"/>
            <a:ext cx="7307997" cy="589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i="1" dirty="0" err="1" smtClean="0"/>
              <a:t>df</a:t>
            </a:r>
            <a:r>
              <a:rPr lang="en-US" dirty="0" smtClean="0"/>
              <a:t> on t-test:</a:t>
            </a:r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30" y="3159761"/>
            <a:ext cx="3867890" cy="654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8179" y="5879310"/>
            <a:ext cx="4129216" cy="680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6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0" y="1224263"/>
            <a:ext cx="7307997" cy="589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i="1" dirty="0" err="1" smtClean="0"/>
              <a:t>df</a:t>
            </a:r>
            <a:r>
              <a:rPr lang="en-US" dirty="0" smtClean="0"/>
              <a:t> on t-test:</a:t>
            </a:r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30" y="3159761"/>
            <a:ext cx="3867890" cy="654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8179" y="5879310"/>
            <a:ext cx="4129216" cy="680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887623" y="5670170"/>
            <a:ext cx="38120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Difference of 0.5mm!</a:t>
            </a:r>
          </a:p>
          <a:p>
            <a:r>
              <a:rPr lang="en-US" sz="3200" b="1" dirty="0" smtClean="0"/>
              <a:t>Biological relevance?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078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to detect an effect of specific size</a:t>
            </a:r>
          </a:p>
          <a:p>
            <a:endParaRPr lang="en-US" dirty="0"/>
          </a:p>
          <a:p>
            <a:r>
              <a:rPr lang="en-US" dirty="0" smtClean="0"/>
              <a:t>What effect size do you need?</a:t>
            </a:r>
          </a:p>
          <a:p>
            <a:r>
              <a:rPr lang="en-US" dirty="0" smtClean="0"/>
              <a:t>What effect size is biological meaningful?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calculate statistical power you need</a:t>
            </a:r>
          </a:p>
          <a:p>
            <a:r>
              <a:rPr lang="en-US" dirty="0" smtClean="0"/>
              <a:t>Mean in each group (make one 0, the other difference. 0.16)</a:t>
            </a:r>
          </a:p>
          <a:p>
            <a:r>
              <a:rPr lang="en-US" dirty="0" smtClean="0"/>
              <a:t>N (sample size – we want to find that one out)</a:t>
            </a:r>
          </a:p>
          <a:p>
            <a:r>
              <a:rPr lang="en-US" dirty="0" err="1" smtClean="0"/>
              <a:t>Sd</a:t>
            </a:r>
            <a:r>
              <a:rPr lang="en-US" dirty="0" smtClean="0"/>
              <a:t> of combined groups 0.96</a:t>
            </a:r>
          </a:p>
          <a:p>
            <a:r>
              <a:rPr lang="en-US" dirty="0" smtClean="0"/>
              <a:t>Power level (usually 80% is ok)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463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calculate statistical power you need</a:t>
            </a:r>
          </a:p>
          <a:p>
            <a:r>
              <a:rPr lang="en-US" dirty="0" smtClean="0"/>
              <a:t>Mean in each group (make one 0, the other difference. 0.16)</a:t>
            </a:r>
          </a:p>
          <a:p>
            <a:r>
              <a:rPr lang="en-US" dirty="0" smtClean="0"/>
              <a:t>N (sample size – we want to find that one out)</a:t>
            </a:r>
          </a:p>
          <a:p>
            <a:r>
              <a:rPr lang="en-US" dirty="0" err="1" smtClean="0"/>
              <a:t>Sd</a:t>
            </a:r>
            <a:r>
              <a:rPr lang="en-US" dirty="0" smtClean="0"/>
              <a:t> of combined groups 0.96</a:t>
            </a:r>
          </a:p>
          <a:p>
            <a:r>
              <a:rPr lang="en-US" dirty="0" smtClean="0"/>
              <a:t>Power level (usually 80% is ok = type II error chance 20%)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84" y="4333640"/>
            <a:ext cx="8471916" cy="24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calculate statistical power you need</a:t>
            </a:r>
          </a:p>
          <a:p>
            <a:r>
              <a:rPr lang="en-US" dirty="0" smtClean="0"/>
              <a:t>Mean in each group (make one 0, the other difference. 0.16)</a:t>
            </a:r>
          </a:p>
          <a:p>
            <a:r>
              <a:rPr lang="en-US" dirty="0" smtClean="0"/>
              <a:t>N (sample size – we want to find that one out)</a:t>
            </a:r>
          </a:p>
          <a:p>
            <a:r>
              <a:rPr lang="en-US" dirty="0" err="1" smtClean="0"/>
              <a:t>Sd</a:t>
            </a:r>
            <a:r>
              <a:rPr lang="en-US" dirty="0" smtClean="0"/>
              <a:t> of combined groups 1</a:t>
            </a:r>
          </a:p>
          <a:p>
            <a:r>
              <a:rPr lang="en-US" dirty="0" smtClean="0"/>
              <a:t>Power level (usually 80% is ok = type II error chance 20%)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84" y="4333640"/>
            <a:ext cx="8471916" cy="2451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430" y="3178811"/>
            <a:ext cx="5130270" cy="654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dirty="0" err="1" smtClean="0"/>
              <a:t>df</a:t>
            </a:r>
            <a:r>
              <a:rPr lang="en-US" dirty="0" smtClean="0"/>
              <a:t> on test</a:t>
            </a:r>
          </a:p>
          <a:p>
            <a:r>
              <a:rPr lang="en-US" dirty="0" smtClean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111919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NOW – no handout!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package “</a:t>
            </a:r>
            <a:r>
              <a:rPr lang="en-US" dirty="0" err="1" smtClean="0"/>
              <a:t>pwr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 a power analysis to find out how large </a:t>
            </a:r>
            <a:r>
              <a:rPr lang="en-US" dirty="0"/>
              <a:t>a</a:t>
            </a:r>
            <a:r>
              <a:rPr lang="en-US" dirty="0" smtClean="0"/>
              <a:t> sample of wing length data must be to detect a difference of an effect size of 5mm!</a:t>
            </a:r>
          </a:p>
        </p:txBody>
      </p:sp>
    </p:spTree>
    <p:extLst>
      <p:ext uri="{BB962C8B-B14F-4D97-AF65-F5344CB8AC3E}">
        <p14:creationId xmlns:p14="http://schemas.microsoft.com/office/powerpoint/2010/main" val="88368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NOW – no handout!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package “</a:t>
            </a:r>
            <a:r>
              <a:rPr lang="en-US" dirty="0" err="1" smtClean="0"/>
              <a:t>pwr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 a power analysis to find out how large </a:t>
            </a:r>
            <a:r>
              <a:rPr lang="en-US" dirty="0"/>
              <a:t>a</a:t>
            </a:r>
            <a:r>
              <a:rPr lang="en-US" dirty="0" smtClean="0"/>
              <a:t> sample of wing length data must be to detect a difference of an effect size of 5mm!</a:t>
            </a:r>
          </a:p>
          <a:p>
            <a:r>
              <a:rPr lang="en-US" dirty="0" smtClean="0"/>
              <a:t>effect size d = effect size you want to detect (</a:t>
            </a:r>
            <a:r>
              <a:rPr lang="en-US" dirty="0" err="1" smtClean="0"/>
              <a:t>differnce</a:t>
            </a:r>
            <a:r>
              <a:rPr lang="en-US" smtClean="0"/>
              <a:t> between two meant) = 5/sd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268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0" y="1224263"/>
            <a:ext cx="7307997" cy="589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i="1" dirty="0" err="1" smtClean="0"/>
              <a:t>df</a:t>
            </a:r>
            <a:r>
              <a:rPr lang="en-US" dirty="0" smtClean="0"/>
              <a:t> on t-test:</a:t>
            </a:r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0" y="1224263"/>
            <a:ext cx="7307997" cy="589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i="1" dirty="0" err="1" smtClean="0"/>
              <a:t>df</a:t>
            </a:r>
            <a:r>
              <a:rPr lang="en-US" dirty="0" smtClean="0"/>
              <a:t> on t-test:</a:t>
            </a:r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30" y="2316146"/>
            <a:ext cx="3867890" cy="233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0704" y="5043204"/>
            <a:ext cx="4129216" cy="219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5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0" y="1224263"/>
            <a:ext cx="7307997" cy="589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</a:t>
            </a:r>
            <a:r>
              <a:rPr lang="en-US" i="1" dirty="0" err="1" smtClean="0"/>
              <a:t>df</a:t>
            </a:r>
            <a:r>
              <a:rPr lang="en-US" i="1" dirty="0" smtClean="0"/>
              <a:t> (n)</a:t>
            </a:r>
            <a:r>
              <a:rPr lang="en-US" dirty="0" smtClean="0"/>
              <a:t> on t-test:</a:t>
            </a:r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5763" y="803611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83025" y="2703299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35570" y="3315549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09958" y="4296032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17934" y="1521842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5863" y="1526935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08401" y="4523279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64127" y="5160044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3049" y="5498768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9851" y="4768713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40565" y="5675694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082050" y="5508117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4054" y="5449005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04692" y="3590376"/>
            <a:ext cx="1110597" cy="11105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704" y="2723284"/>
            <a:ext cx="3867890" cy="460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8179" y="5456018"/>
            <a:ext cx="4129216" cy="4463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6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Wait,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digress for a moment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43" y="0"/>
            <a:ext cx="837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6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721"/>
            <a:ext cx="10515600" cy="4351338"/>
          </a:xfrm>
        </p:spPr>
        <p:txBody>
          <a:bodyPr/>
          <a:lstStyle/>
          <a:p>
            <a:r>
              <a:rPr lang="en-US" dirty="0" smtClean="0"/>
              <a:t>What is real and what is </a:t>
            </a:r>
            <a:r>
              <a:rPr lang="en-US" smtClean="0"/>
              <a:t>an illusion?</a:t>
            </a:r>
          </a:p>
          <a:p>
            <a:r>
              <a:rPr lang="en-US" dirty="0" smtClean="0"/>
              <a:t>Decision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6" y="2391398"/>
            <a:ext cx="7949184" cy="44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6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59029"/>
              </p:ext>
            </p:extLst>
          </p:nvPr>
        </p:nvGraphicFramePr>
        <p:xfrm>
          <a:off x="1817751" y="845436"/>
          <a:ext cx="7680960" cy="4907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360"/>
                <a:gridCol w="2679192"/>
                <a:gridCol w="3264408"/>
              </a:tblGrid>
              <a:tr h="2350008">
                <a:tc>
                  <a:txBody>
                    <a:bodyPr/>
                    <a:lstStyle/>
                    <a:p>
                      <a:r>
                        <a:rPr lang="en-US" dirty="0" smtClean="0"/>
                        <a:t>H0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Illusion</a:t>
                      </a:r>
                      <a:endParaRPr lang="en-US" dirty="0"/>
                    </a:p>
                  </a:txBody>
                  <a:tcPr/>
                </a:tc>
              </a:tr>
              <a:tr h="1278845">
                <a:tc>
                  <a:txBody>
                    <a:bodyPr/>
                    <a:lstStyle/>
                    <a:p>
                      <a:r>
                        <a:rPr lang="en-US" dirty="0" smtClean="0"/>
                        <a:t>rejected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r>
                        <a:rPr lang="en-US" baseline="0" dirty="0" smtClean="0"/>
                        <a:t> detected</a:t>
                      </a:r>
                    </a:p>
                    <a:p>
                      <a:r>
                        <a:rPr lang="en-US" baseline="0" dirty="0" smtClean="0"/>
                        <a:t>Effect exists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I error</a:t>
                      </a:r>
                    </a:p>
                    <a:p>
                      <a:r>
                        <a:rPr lang="en-US" dirty="0" smtClean="0"/>
                        <a:t>Effect</a:t>
                      </a:r>
                      <a:r>
                        <a:rPr lang="en-US" baseline="0" dirty="0" smtClean="0"/>
                        <a:t> detected, but does not exist</a:t>
                      </a:r>
                      <a:endParaRPr lang="en-US" dirty="0"/>
                    </a:p>
                  </a:txBody>
                  <a:tcPr/>
                </a:tc>
              </a:tr>
              <a:tr h="1278845">
                <a:tc>
                  <a:txBody>
                    <a:bodyPr/>
                    <a:lstStyle/>
                    <a:p>
                      <a:r>
                        <a:rPr lang="en-US" dirty="0" smtClean="0"/>
                        <a:t>accepted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effect detected</a:t>
                      </a:r>
                    </a:p>
                    <a:p>
                      <a:r>
                        <a:rPr lang="en-US" dirty="0" smtClean="0"/>
                        <a:t>No effect exists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II error</a:t>
                      </a:r>
                    </a:p>
                    <a:p>
                      <a:r>
                        <a:rPr lang="en-US" dirty="0" smtClean="0"/>
                        <a:t>No effect detected, but it exists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967"/>
          <a:stretch/>
        </p:blipFill>
        <p:spPr>
          <a:xfrm>
            <a:off x="4804791" y="845436"/>
            <a:ext cx="1402080" cy="2284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3567"/>
          <a:stretch/>
        </p:blipFill>
        <p:spPr>
          <a:xfrm>
            <a:off x="8084448" y="845437"/>
            <a:ext cx="1414263" cy="22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444</Words>
  <Application>Microsoft Macintosh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Statistics  with  Spa            ows</vt:lpstr>
      <vt:lpstr>Outline</vt:lpstr>
      <vt:lpstr>Influence of df on t-test:</vt:lpstr>
      <vt:lpstr>Influence of df on t-test:</vt:lpstr>
      <vt:lpstr>Influence of df (n) on t-test:</vt:lpstr>
      <vt:lpstr>Wait, what?</vt:lpstr>
      <vt:lpstr>PowerPoint Presentation</vt:lpstr>
      <vt:lpstr>What does this mean?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Influence of df on t-test:</vt:lpstr>
      <vt:lpstr>Influence of df on t-test:</vt:lpstr>
      <vt:lpstr>Statistical power</vt:lpstr>
      <vt:lpstr>Statistical power</vt:lpstr>
      <vt:lpstr>Statistical power</vt:lpstr>
      <vt:lpstr>Statistical power</vt:lpstr>
      <vt:lpstr>DO IT NOW – no handout! </vt:lpstr>
      <vt:lpstr>DO IT NOW – no handout!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</dc:creator>
  <cp:lastModifiedBy>Schroeder, Julia</cp:lastModifiedBy>
  <cp:revision>12</cp:revision>
  <dcterms:created xsi:type="dcterms:W3CDTF">2016-10-19T16:09:49Z</dcterms:created>
  <dcterms:modified xsi:type="dcterms:W3CDTF">2017-07-21T07:50:33Z</dcterms:modified>
</cp:coreProperties>
</file>